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429" r:id="rId3"/>
    <p:sldId id="436" r:id="rId4"/>
    <p:sldId id="437" r:id="rId5"/>
    <p:sldId id="438" r:id="rId6"/>
    <p:sldId id="439" r:id="rId7"/>
    <p:sldId id="435" r:id="rId8"/>
    <p:sldId id="415" r:id="rId9"/>
    <p:sldId id="430" r:id="rId10"/>
    <p:sldId id="416" r:id="rId11"/>
    <p:sldId id="417" r:id="rId12"/>
    <p:sldId id="418" r:id="rId13"/>
    <p:sldId id="431" r:id="rId14"/>
    <p:sldId id="419" r:id="rId15"/>
    <p:sldId id="420" r:id="rId16"/>
    <p:sldId id="432" r:id="rId17"/>
    <p:sldId id="421" r:id="rId18"/>
    <p:sldId id="433" r:id="rId19"/>
    <p:sldId id="422" r:id="rId20"/>
    <p:sldId id="424" r:id="rId21"/>
    <p:sldId id="425" r:id="rId22"/>
    <p:sldId id="427" r:id="rId23"/>
    <p:sldId id="428" r:id="rId24"/>
    <p:sldId id="434" r:id="rId25"/>
    <p:sldId id="270" r:id="rId26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entury Gothic" panose="020B0502020202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-1234" y="-39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10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10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108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gif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na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 err="1">
                <a:solidFill>
                  <a:srgbClr val="FF0000"/>
                </a:solidFill>
              </a:rPr>
              <a:t>DATASETs</a:t>
            </a:r>
            <a:endParaRPr lang="pt-BR" sz="4000" b="1" dirty="0">
              <a:solidFill>
                <a:srgbClr val="FF0000"/>
              </a:solidFill>
            </a:endParaRPr>
          </a:p>
          <a:p>
            <a:pPr>
              <a:lnSpc>
                <a:spcPct val="115000"/>
              </a:lnSpc>
              <a:buSzPts val="3200"/>
            </a:pPr>
            <a:r>
              <a:rPr lang="en-US" sz="4000" dirty="0" err="1">
                <a:solidFill>
                  <a:srgbClr val="FF0000"/>
                </a:solidFill>
              </a:rPr>
              <a:t>Teoria</a:t>
            </a:r>
            <a:r>
              <a:rPr lang="en-US" sz="4000" dirty="0">
                <a:solidFill>
                  <a:srgbClr val="FF0000"/>
                </a:solidFill>
              </a:rPr>
              <a:t> e </a:t>
            </a:r>
            <a:r>
              <a:rPr lang="en-US" sz="4000" dirty="0" err="1">
                <a:solidFill>
                  <a:srgbClr val="FF0000"/>
                </a:solidFill>
              </a:rPr>
              <a:t>Prática</a:t>
            </a:r>
            <a:r>
              <a:rPr lang="en-US" sz="4000" dirty="0">
                <a:solidFill>
                  <a:srgbClr val="FF0000"/>
                </a:solidFill>
              </a:rPr>
              <a:t> </a:t>
            </a:r>
            <a:r>
              <a:rPr lang="en-US" sz="4000" dirty="0"/>
              <a:t>		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Não 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26" name="Picture 2" descr="CS 229 - Dicas de aprendizado não supervisionad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3375" y="1405467"/>
            <a:ext cx="8493125" cy="2654102"/>
          </a:xfrm>
          <a:prstGeom prst="rect">
            <a:avLst/>
          </a:prstGeom>
          <a:noFill/>
        </p:spPr>
      </p:pic>
      <p:sp>
        <p:nvSpPr>
          <p:cNvPr id="15" name="CaixaDeTexto 14"/>
          <p:cNvSpPr txBox="1"/>
          <p:nvPr/>
        </p:nvSpPr>
        <p:spPr>
          <a:xfrm>
            <a:off x="0" y="4648200"/>
            <a:ext cx="6080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https://stanford.edu/~shervine/l/pt/teaching/cs-229/dicas-aprendizado-nao-supervisionado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11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2530" name="Picture 2" descr="1 Introdução | Introdução ao Machine Learn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" y="1390226"/>
            <a:ext cx="8876450" cy="2145453"/>
          </a:xfrm>
          <a:prstGeom prst="rect">
            <a:avLst/>
          </a:prstGeom>
          <a:noFill/>
        </p:spPr>
      </p:pic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3594919" cy="2786063"/>
          </a:xfrm>
          <a:prstGeom prst="rect">
            <a:avLst/>
          </a:prstGeom>
          <a:noFill/>
        </p:spPr>
      </p:pic>
      <p:sp>
        <p:nvSpPr>
          <p:cNvPr id="17" name="CaixaDeTexto 16"/>
          <p:cNvSpPr txBox="1"/>
          <p:nvPr/>
        </p:nvSpPr>
        <p:spPr>
          <a:xfrm>
            <a:off x="4275667" y="1185333"/>
            <a:ext cx="4343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Os </a:t>
            </a:r>
            <a:r>
              <a:rPr lang="pt-BR" sz="1600" b="1" dirty="0"/>
              <a:t>algoritmos</a:t>
            </a:r>
            <a:r>
              <a:rPr lang="pt-BR" sz="1600" dirty="0"/>
              <a:t> de aprendizagem </a:t>
            </a:r>
            <a:r>
              <a:rPr lang="pt-BR" sz="1600" b="1" dirty="0"/>
              <a:t>supervisionada</a:t>
            </a:r>
            <a:r>
              <a:rPr lang="pt-BR" sz="1600" dirty="0"/>
              <a:t> relacionam uma saída com uma entrada com base em dados rotulados. Neste caso, o usuário alimenta ao </a:t>
            </a:r>
            <a:r>
              <a:rPr lang="pt-BR" sz="1600" b="1" dirty="0"/>
              <a:t>algoritmo</a:t>
            </a:r>
            <a:r>
              <a:rPr lang="pt-BR" sz="1600" dirty="0"/>
              <a:t> pares de entradas e saídas conhecidos.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Diferença</a:t>
            </a:r>
            <a:r>
              <a:rPr lang="en-US" sz="55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entre RNA e SVM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13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6" name="Picture 4" descr="Machine Learning – Support Vector Machines | Computer Science: Sour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95855" y="1848004"/>
            <a:ext cx="2846705" cy="30421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Diferenças entre RNA e SVM?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2922367" cy="2264835"/>
          </a:xfrm>
          <a:prstGeom prst="rect">
            <a:avLst/>
          </a:prstGeom>
          <a:noFill/>
        </p:spPr>
      </p:pic>
      <p:pic>
        <p:nvPicPr>
          <p:cNvPr id="23554" name="Picture 2" descr="Making Deep Neural Networks Transparent - Department of Science, Technology  and Society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17582" y="1229604"/>
            <a:ext cx="3453117" cy="2326396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6812280" y="1097280"/>
            <a:ext cx="21183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Na prática não há muita diferença... O principal fator é o modo de estabelecer o </a:t>
            </a:r>
            <a:r>
              <a:rPr lang="pt-BR" b="1" dirty="0"/>
              <a:t>hiperplano</a:t>
            </a:r>
            <a:r>
              <a:rPr lang="pt-BR" dirty="0"/>
              <a:t>. </a:t>
            </a:r>
          </a:p>
          <a:p>
            <a:endParaRPr lang="pt-BR" dirty="0"/>
          </a:p>
          <a:p>
            <a:r>
              <a:rPr lang="pt-BR" b="1" dirty="0"/>
              <a:t>SVM</a:t>
            </a:r>
            <a:r>
              <a:rPr lang="pt-BR" dirty="0"/>
              <a:t> buscando a otimização das margens e a </a:t>
            </a:r>
            <a:r>
              <a:rPr lang="pt-BR" b="1" dirty="0"/>
              <a:t>RNA</a:t>
            </a:r>
            <a:r>
              <a:rPr lang="pt-BR" dirty="0"/>
              <a:t> buscando o mínimo global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          SVM			         RNA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15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 esperado de uma SVM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https://stanford.edu/~shervine/l/pt/teaching/cs-229/dicas-aprendizado-nao-supervisionado</a:t>
            </a:r>
          </a:p>
          <a:p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5440680" y="800100"/>
            <a:ext cx="21183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SVM</a:t>
            </a:r>
            <a:r>
              <a:rPr lang="pt-BR" dirty="0"/>
              <a:t> buscando a otimização das margens e a </a:t>
            </a:r>
            <a:r>
              <a:rPr lang="pt-BR" b="1" dirty="0"/>
              <a:t>RNA</a:t>
            </a:r>
            <a:r>
              <a:rPr lang="pt-BR" dirty="0"/>
              <a:t> buscando o mínimo global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          SVM			         RNA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8139" y="763905"/>
            <a:ext cx="4942484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</a:t>
            </a:r>
            <a:r>
              <a:rPr lang="en-US" sz="55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</a:t>
            </a:r>
            <a:r>
              <a:rPr lang="en-US" sz="55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“</a:t>
            </a:r>
            <a:r>
              <a:rPr lang="en-US" sz="5500" b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Vetores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”?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16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6" name="Picture 4" descr="Machine Learning – Support Vector Machines | Computer Science: Sour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95855" y="1848004"/>
            <a:ext cx="2846705" cy="30421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 que “Máquina de Vetores”?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/>
              <a:t>Os </a:t>
            </a:r>
            <a:r>
              <a:rPr lang="pt-BR" b="1" dirty="0"/>
              <a:t>“Vetores de suporte” </a:t>
            </a:r>
            <a:r>
              <a:rPr lang="pt-BR" dirty="0"/>
              <a:t>são simplesmente as coordenadas da observação</a:t>
            </a:r>
          </a:p>
          <a:p>
            <a:pPr algn="r"/>
            <a:r>
              <a:rPr lang="pt-BR" dirty="0"/>
              <a:t>individual. Uma </a:t>
            </a:r>
            <a:r>
              <a:rPr lang="pt-BR" b="1" dirty="0"/>
              <a:t>SVM</a:t>
            </a:r>
            <a:r>
              <a:rPr lang="pt-BR" dirty="0"/>
              <a:t> é uma fronteira que melhor realiza as duas</a:t>
            </a:r>
          </a:p>
          <a:p>
            <a:pPr algn="r"/>
            <a:r>
              <a:rPr lang="pt-BR" dirty="0"/>
              <a:t>classes (hiperplano / linha).</a:t>
            </a: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91641"/>
            <a:ext cx="3849207" cy="2712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" name="Picture 2" descr="File:SVM margin.png - Wikipedi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57414" y="1714770"/>
            <a:ext cx="3090333" cy="3002857"/>
          </a:xfrm>
          <a:prstGeom prst="rect">
            <a:avLst/>
          </a:prstGeom>
          <a:noFill/>
        </p:spPr>
      </p:pic>
      <p:sp>
        <p:nvSpPr>
          <p:cNvPr id="23" name="CaixaDeTexto 22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Desenvolvimento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18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6" name="Picture 4" descr="Machine Learning – Support Vector Machines | Computer Science: Sour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95855" y="1848004"/>
            <a:ext cx="2846705" cy="30421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19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Desenvolvendo a hipótese: Aqui, temos três hiperplanos (A, B e C). </a:t>
            </a:r>
            <a:r>
              <a:rPr lang="pt-BR" dirty="0"/>
              <a:t>Mas qual o hiperplano certo para classificar estrela e círculo?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40280" y="1585993"/>
            <a:ext cx="3995738" cy="2789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7652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</a:t>
            </a: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é um Dataset?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27652" name="Picture 4" descr="GitHub - yuanyangxin/Dogs-vs.-Cats-Redux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91840" y="1947880"/>
            <a:ext cx="4739639" cy="32870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Aqui, temos três </a:t>
            </a:r>
            <a:r>
              <a:rPr lang="pt-BR" b="1" dirty="0"/>
              <a:t>hiperplanos (A, B e C) </a:t>
            </a:r>
            <a:r>
              <a:rPr lang="pt-BR" dirty="0"/>
              <a:t>e todos estão dividindo bem as classes.</a:t>
            </a:r>
          </a:p>
          <a:p>
            <a:r>
              <a:rPr lang="pt-BR" dirty="0"/>
              <a:t>Agora, como podemos identificar o hiperplano certo?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7654" y="1491615"/>
            <a:ext cx="4426974" cy="3034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21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Maximizar</a:t>
            </a:r>
            <a:r>
              <a:rPr lang="pt-BR" dirty="0"/>
              <a:t> as distâncias entre o ponto de dados mais próximo (de qualquer</a:t>
            </a:r>
          </a:p>
          <a:p>
            <a:r>
              <a:rPr lang="pt-BR" dirty="0"/>
              <a:t>classe) e o hiperplano nos ajudará a decidir o hiperplano correto.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14134" y="1384718"/>
            <a:ext cx="4203787" cy="3012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Neste caso, o melhor hiperplano é o B ( já que ele tem uma margem maior em</a:t>
            </a:r>
          </a:p>
          <a:p>
            <a:r>
              <a:rPr lang="pt-BR" dirty="0"/>
              <a:t>comparação a </a:t>
            </a:r>
            <a:r>
              <a:rPr lang="pt-BR" dirty="0" err="1"/>
              <a:t>A</a:t>
            </a:r>
            <a:r>
              <a:rPr lang="pt-BR" dirty="0"/>
              <a:t>)?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6440" y="1637349"/>
            <a:ext cx="4243388" cy="2776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  <p:sp>
        <p:nvSpPr>
          <p:cNvPr id="22" name="Seta para baixo 21"/>
          <p:cNvSpPr/>
          <p:nvPr/>
        </p:nvSpPr>
        <p:spPr>
          <a:xfrm>
            <a:off x="4495800" y="1470660"/>
            <a:ext cx="297180" cy="76962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Existem caso onde não é </a:t>
            </a:r>
            <a:r>
              <a:rPr lang="pt-BR" dirty="0" err="1"/>
              <a:t>possivel</a:t>
            </a:r>
            <a:r>
              <a:rPr lang="pt-BR" dirty="0"/>
              <a:t> separar as duas classes usando uma linha reta,</a:t>
            </a:r>
          </a:p>
          <a:p>
            <a:r>
              <a:rPr lang="pt-BR" dirty="0"/>
              <a:t>pois uma das classes está no território de outra (</a:t>
            </a:r>
            <a:r>
              <a:rPr lang="pt-BR" b="1" dirty="0" err="1"/>
              <a:t>outlier</a:t>
            </a:r>
            <a:r>
              <a:rPr lang="pt-BR" b="1" dirty="0"/>
              <a:t>).</a:t>
            </a: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35990" y="1650365"/>
            <a:ext cx="6508750" cy="2166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Retângulo 19"/>
          <p:cNvSpPr/>
          <p:nvPr/>
        </p:nvSpPr>
        <p:spPr>
          <a:xfrm>
            <a:off x="7185660" y="1333500"/>
            <a:ext cx="1836420" cy="96774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O </a:t>
            </a:r>
            <a:r>
              <a:rPr lang="pt-BR" b="1" dirty="0"/>
              <a:t>SVM</a:t>
            </a:r>
            <a:r>
              <a:rPr lang="pt-BR" dirty="0"/>
              <a:t> tem recursos</a:t>
            </a:r>
          </a:p>
          <a:p>
            <a:pPr algn="ctr"/>
            <a:r>
              <a:rPr lang="pt-BR" dirty="0"/>
              <a:t>para ignorar valores discrepantes</a:t>
            </a:r>
          </a:p>
        </p:txBody>
      </p:sp>
      <p:sp>
        <p:nvSpPr>
          <p:cNvPr id="23" name="Retângulo 22"/>
          <p:cNvSpPr/>
          <p:nvPr/>
        </p:nvSpPr>
        <p:spPr>
          <a:xfrm>
            <a:off x="7185660" y="2392680"/>
            <a:ext cx="1836420" cy="96774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SVM</a:t>
            </a:r>
            <a:r>
              <a:rPr lang="pt-BR" dirty="0"/>
              <a:t> é robusto para </a:t>
            </a:r>
            <a:r>
              <a:rPr lang="pt-BR" i="1" dirty="0" err="1"/>
              <a:t>outliers</a:t>
            </a:r>
            <a:endParaRPr lang="pt-BR" i="1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6" name="Picture 4" descr="Machine Learning – Support Vector Machines | Computer Science: Sour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95855" y="1848004"/>
            <a:ext cx="2846705" cy="30421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25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i="1" dirty="0">
                <a:solidFill>
                  <a:srgbClr val="FFFF00"/>
                </a:solidFill>
              </a:rPr>
              <a:t> </a:t>
            </a:r>
            <a:endParaRPr sz="1800" b="1" i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Dataset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os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Título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15" name="Subtítulo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pic>
        <p:nvPicPr>
          <p:cNvPr id="44034" name="Picture 2" descr="Cats vs Dogs Image Classification using CNN.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9875" y="694055"/>
            <a:ext cx="8639175" cy="3619500"/>
          </a:xfrm>
          <a:prstGeom prst="rect">
            <a:avLst/>
          </a:prstGeom>
          <a:noFill/>
        </p:spPr>
      </p:pic>
      <p:sp>
        <p:nvSpPr>
          <p:cNvPr id="17" name="CaixaDeTexto 16"/>
          <p:cNvSpPr txBox="1"/>
          <p:nvPr/>
        </p:nvSpPr>
        <p:spPr>
          <a:xfrm>
            <a:off x="137160" y="4533900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https://www.linkedin.com/pulse/cats-vs-dogs-image-classification-using-cnn-piyush-pareek/?trk=public_profile_article_view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Dataset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i="0" u="none" strike="noStrike" cap="none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devem ser minhas amostras?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Título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15" name="Subtítulo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37160" y="4533900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https://www.linkedin.com/pulse/cats-vs-dogs-image-classification-using-cnn-piyush-pareek/?trk=public_profile_article_view</a:t>
            </a:r>
          </a:p>
        </p:txBody>
      </p:sp>
      <p:pic>
        <p:nvPicPr>
          <p:cNvPr id="45058" name="Picture 2" descr="GitHub - hosamelsafty/Cats-VS-Dog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7800" y="1287356"/>
            <a:ext cx="8692034" cy="22326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Dataset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i="0" u="none" strike="noStrike" cap="none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devem ser minhas amostras?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Título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15" name="Subtítulo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37160" y="4533900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https://www.linkedin.com/pulse/cats-vs-dogs-image-classification-using-cnn-piyush-pareek/?trk=public_profile_article_view</a:t>
            </a:r>
          </a:p>
        </p:txBody>
      </p:sp>
      <p:pic>
        <p:nvPicPr>
          <p:cNvPr id="46082" name="Picture 2" descr="Cats and dogs and convolutional neural networks — sub-subroutin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244600"/>
            <a:ext cx="3833511" cy="2842657"/>
          </a:xfrm>
          <a:prstGeom prst="rect">
            <a:avLst/>
          </a:prstGeom>
          <a:noFill/>
        </p:spPr>
      </p:pic>
      <p:pic>
        <p:nvPicPr>
          <p:cNvPr id="46084" name="Picture 4" descr="Dogs vs Cats Image Classification using ResNet | by Anubhav Shrimal |  Anubhav Shrimal | Medi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26161" y="1679045"/>
            <a:ext cx="3773309" cy="212248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criar um </a:t>
            </a:r>
            <a:r>
              <a:rPr lang="pt-BR" sz="36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Dataset</a:t>
            </a: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i="0" u="none" strike="noStrike" cap="none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gerar uma base de dados...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Título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15" name="Subtítulo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7106" name="AutoShape 2" descr="Estruturas Condicionais e de Repetiçã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7108" name="AutoShape 4" descr="Estruturas Condicionais e de Repetiçã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7110" name="Picture 6" descr="Pasta Windows Png - Free Transparent PNG Download - PNGkey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956" y="1213380"/>
            <a:ext cx="3028800" cy="204628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Serviços de </a:t>
            </a:r>
            <a:r>
              <a:rPr lang="pt-BR" sz="36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DATASETs</a:t>
            </a: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i="0" u="none" strike="noStrike" cap="none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Bases de dados disponíveis 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Título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15" name="Subtítulo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pic>
        <p:nvPicPr>
          <p:cNvPr id="1026" name="Picture 2" descr="Top 5 Sources For Analytics and Machine Learning Datasets - Great Learn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215152"/>
            <a:ext cx="7132320" cy="39283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</a:t>
            </a:r>
            <a:r>
              <a:rPr lang="pt-BR" sz="36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SVMs</a:t>
            </a: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Máquina de Vetores de Suporte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1202" name="Picture 2" descr="File:SVM margin.png - Wikipedi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31934" y="1539510"/>
            <a:ext cx="3090333" cy="3002857"/>
          </a:xfrm>
          <a:prstGeom prst="rect">
            <a:avLst/>
          </a:prstGeom>
          <a:noFill/>
        </p:spPr>
      </p:pic>
      <p:pic>
        <p:nvPicPr>
          <p:cNvPr id="51204" name="Picture 4" descr="Finding Non-Linear Decision Boundary in SVM | by Sourodip Kundu | Medi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7110" y="1540933"/>
            <a:ext cx="5461582" cy="270880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aprendizado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6" name="Picture 4" descr="Machine Learning – Support Vector Machines | Computer Science: Sour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95855" y="1848004"/>
            <a:ext cx="2846705" cy="30421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1289</TotalTime>
  <Words>564</Words>
  <Application>Microsoft Office PowerPoint</Application>
  <PresentationFormat>Apresentação na tela (16:9)</PresentationFormat>
  <Paragraphs>165</Paragraphs>
  <Slides>25</Slides>
  <Notes>8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26" baseType="lpstr">
      <vt:lpstr>Simple Light</vt:lpstr>
      <vt:lpstr>Apresentação do PowerPoint</vt:lpstr>
      <vt:lpstr>Apresentação do PowerPoint</vt:lpstr>
      <vt:lpstr> </vt:lpstr>
      <vt:lpstr> </vt:lpstr>
      <vt:lpstr> </vt:lpstr>
      <vt:lpstr> </vt:lpstr>
      <vt:lpstr> </vt:lpstr>
      <vt:lpstr> </vt:lpstr>
      <vt:lpstr>Apresentação do PowerPoint</vt:lpstr>
      <vt:lpstr> </vt:lpstr>
      <vt:lpstr> </vt:lpstr>
      <vt:lpstr> </vt:lpstr>
      <vt:lpstr>Apresentação do PowerPoint</vt:lpstr>
      <vt:lpstr> </vt:lpstr>
      <vt:lpstr> </vt:lpstr>
      <vt:lpstr>Apresentação do PowerPoint</vt:lpstr>
      <vt:lpstr> </vt:lpstr>
      <vt:lpstr>Apresentação do PowerPoint</vt:lpstr>
      <vt:lpstr> </vt:lpstr>
      <vt:lpstr> </vt:lpstr>
      <vt:lpstr> </vt:lpstr>
      <vt:lpstr> </vt:lpstr>
      <vt:lpstr> 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99</cp:revision>
  <dcterms:modified xsi:type="dcterms:W3CDTF">2023-10-20T01:48:18Z</dcterms:modified>
</cp:coreProperties>
</file>